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6"/>
  </p:notesMasterIdLst>
  <p:sldIdLst>
    <p:sldId id="275" r:id="rId3"/>
    <p:sldId id="274" r:id="rId4"/>
    <p:sldId id="256" r:id="rId5"/>
    <p:sldId id="294" r:id="rId6"/>
    <p:sldId id="277" r:id="rId7"/>
    <p:sldId id="279" r:id="rId8"/>
    <p:sldId id="280" r:id="rId9"/>
    <p:sldId id="257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0" r:id="rId20"/>
    <p:sldId id="269" r:id="rId21"/>
    <p:sldId id="270" r:id="rId22"/>
    <p:sldId id="271" r:id="rId23"/>
    <p:sldId id="297" r:id="rId24"/>
    <p:sldId id="281" r:id="rId25"/>
    <p:sldId id="298" r:id="rId26"/>
    <p:sldId id="299" r:id="rId27"/>
    <p:sldId id="289" r:id="rId28"/>
    <p:sldId id="301" r:id="rId29"/>
    <p:sldId id="292" r:id="rId30"/>
    <p:sldId id="295" r:id="rId31"/>
    <p:sldId id="286" r:id="rId32"/>
    <p:sldId id="287" r:id="rId33"/>
    <p:sldId id="288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83.3</c:v>
                </c:pt>
                <c:pt idx="1">
                  <c:v>16.7</c:v>
                </c:pt>
              </c:numCache>
            </c:numRef>
          </c:val>
        </c:ser>
        <c:dLbls/>
      </c:pie3DChart>
    </c:plotArea>
    <c:legend>
      <c:legendPos val="b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FF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800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73E87">
                  <a:lumMod val="60000"/>
                  <a:lumOff val="40000"/>
                </a:srgbClr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2400" baseline="30000"/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высшая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27.5</c:v>
                </c:pt>
                <c:pt idx="1">
                  <c:v>31</c:v>
                </c:pt>
                <c:pt idx="2">
                  <c:v>27.5</c:v>
                </c:pt>
                <c:pt idx="3">
                  <c:v>13.7</c:v>
                </c:pt>
              </c:numCache>
            </c:numRef>
          </c:val>
        </c:ser>
        <c:dLbls>
          <c:showVal val="1"/>
        </c:dLbls>
        <c:shape val="box"/>
        <c:axId val="89807104"/>
        <c:axId val="89821184"/>
        <c:axId val="0"/>
      </c:bar3DChart>
      <c:catAx>
        <c:axId val="898071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821184"/>
        <c:crosses val="autoZero"/>
        <c:auto val="1"/>
        <c:lblAlgn val="ctr"/>
        <c:lblOffset val="100"/>
        <c:noMultiLvlLbl val="1"/>
      </c:catAx>
      <c:valAx>
        <c:axId val="89821184"/>
        <c:scaling>
          <c:orientation val="minMax"/>
        </c:scaling>
        <c:delete val="1"/>
        <c:axPos val="l"/>
        <c:numFmt formatCode="General" sourceLinked="1"/>
        <c:majorTickMark val="none"/>
        <c:tickLblPos val="low"/>
        <c:crossAx val="89807104"/>
        <c:crosses val="autoZero"/>
        <c:crossBetween val="between"/>
        <c:majorUnit val="1"/>
        <c:minorUnit val="1"/>
      </c:valAx>
    </c:plotArea>
    <c:plotVisOnly val="1"/>
    <c:dispBlanksAs val="gap"/>
  </c:chart>
  <c:spPr>
    <a:noFill/>
    <a:ln w="3170">
      <a:noFill/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rotY val="0"/>
      <c:perspective val="30"/>
    </c:view3D>
    <c:plotArea>
      <c:layout>
        <c:manualLayout>
          <c:layoutTarget val="inner"/>
          <c:xMode val="edge"/>
          <c:yMode val="edge"/>
          <c:x val="2.1941771944330439E-2"/>
          <c:y val="0"/>
          <c:w val="0.96158363673556724"/>
          <c:h val="0.923371647509590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baseline="30000">
                    <a:latin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0-1 лет</c:v>
                </c:pt>
                <c:pt idx="1">
                  <c:v>1-10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31-35 лет</c:v>
                </c:pt>
                <c:pt idx="7">
                  <c:v>36-40 лет</c:v>
                </c:pt>
                <c:pt idx="8">
                  <c:v>свыше 40 лет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3.4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16.600000000000001</c:v>
                </c:pt>
                <c:pt idx="5">
                  <c:v>13.3</c:v>
                </c:pt>
                <c:pt idx="6">
                  <c:v>20</c:v>
                </c:pt>
                <c:pt idx="7">
                  <c:v>3.4</c:v>
                </c:pt>
                <c:pt idx="8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showVal val="1"/>
          </c:dLbls>
          <c:cat>
            <c:strRef>
              <c:f>Sheet1!$B$1:$J$1</c:f>
              <c:strCache>
                <c:ptCount val="9"/>
                <c:pt idx="0">
                  <c:v>0-1 лет</c:v>
                </c:pt>
                <c:pt idx="1">
                  <c:v>1-10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21-25 лет</c:v>
                </c:pt>
                <c:pt idx="5">
                  <c:v>26-30 лет</c:v>
                </c:pt>
                <c:pt idx="6">
                  <c:v>31-35 лет</c:v>
                </c:pt>
                <c:pt idx="7">
                  <c:v>36-40 лет</c:v>
                </c:pt>
                <c:pt idx="8">
                  <c:v>свыше 40 лет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dLbls/>
        <c:gapWidth val="100"/>
        <c:shape val="cylinder"/>
        <c:axId val="89846528"/>
        <c:axId val="89848064"/>
        <c:axId val="0"/>
      </c:bar3DChart>
      <c:catAx>
        <c:axId val="89846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848064"/>
        <c:crosses val="autoZero"/>
        <c:auto val="1"/>
        <c:lblAlgn val="ctr"/>
        <c:lblOffset val="100"/>
        <c:tickLblSkip val="1"/>
        <c:tickMarkSkip val="1"/>
      </c:catAx>
      <c:valAx>
        <c:axId val="89848064"/>
        <c:scaling>
          <c:orientation val="minMax"/>
        </c:scaling>
        <c:delete val="1"/>
        <c:axPos val="l"/>
        <c:numFmt formatCode="General" sourceLinked="1"/>
        <c:tickLblPos val="nextTo"/>
        <c:crossAx val="8984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9920-4C1B-4206-9D0E-98342D5F40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B57E-DDF5-4246-9EB2-FEBDE8BA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49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B57E-DDF5-4246-9EB2-FEBDE8BA4A7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6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00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8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0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3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4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6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91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33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04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B29A89-6D4D-4918-8779-F8B915615D74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36D90A-E2AD-4E41-8B94-4D3284B9D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07170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</a:t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«Начальная общеобразовательная школа п. </a:t>
            </a:r>
            <a:r>
              <a:rPr lang="ru-RU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3145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 О РАБОТЕ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СТАЖИРОВОЧНОЙ ПЛОЩАДКИ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20933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06.10.2009 г. № 373 «Об утверждении и введении в действие федерального государственного образовательного стандарта начального общего образования»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Примерная основная образовательная программа начального общего образования.</a:t>
            </a: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Приказ МО от 22.09.2011 г. №2357«О внесении изменений в федеральный государственный образовательный</a:t>
            </a:r>
            <a:b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стандарт начального общего образования, утверждённый приказом Министерства образования и науки Российской Федерации от 6 октября 2009 г. N 373».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МО РФ</a:t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разработке ООП НОО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2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916832"/>
            <a:ext cx="8496944" cy="4209331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Положение о структуре, порядке разработки и утверждения ООП НОО.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Положение о рабочей программе.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Положение о внеурочной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Приказ об утверждении ООП НОО.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8246" cy="1000132"/>
          </a:xfrm>
          <a:noFill/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 ОУ </a:t>
            </a:r>
            <a:b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разработке ООП НОО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43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7" cy="39212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Организуется по направлениям развития личности: спортивно-оздоровительное, духовно-нравственное, социальное,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общекультурное.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Реализуется через следующие формы работы: экскурсии,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полезные  практики.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Время, отводимое на внеурочную деятельность, составляет  до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1350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часов за период обучения. </a:t>
            </a:r>
          </a:p>
          <a:p>
            <a:pPr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noFill/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3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162082"/>
              </p:ext>
            </p:extLst>
          </p:nvPr>
        </p:nvGraphicFramePr>
        <p:xfrm>
          <a:off x="323528" y="1844824"/>
          <a:ext cx="8424933" cy="4850284"/>
        </p:xfrm>
        <a:graphic>
          <a:graphicData uri="http://schemas.openxmlformats.org/drawingml/2006/table">
            <a:tbl>
              <a:tblPr firstRow="1" firstCol="1" bandRow="1"/>
              <a:tblGrid>
                <a:gridCol w="2318146"/>
                <a:gridCol w="1675189"/>
                <a:gridCol w="475876"/>
                <a:gridCol w="475876"/>
                <a:gridCol w="447884"/>
                <a:gridCol w="475876"/>
                <a:gridCol w="475876"/>
                <a:gridCol w="475002"/>
                <a:gridCol w="885131"/>
                <a:gridCol w="720077"/>
              </a:tblGrid>
              <a:tr h="26836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деятельности/ классы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 в неделю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 в год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1-б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1-в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2-б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2-в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«Шахматы» 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«Плавание»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«Истоки»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«Юный художник»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«Вокальный»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«Танцевальный»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«Юный исследователь»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«Индивидуальная работа с учащимися»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«Ценностное общение» 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ln w="18415" cmpd="sng">
                <a:noFill/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5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318462" cy="32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00" y="43204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05" y="3634003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012" y="366737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810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000240"/>
            <a:ext cx="7408333" cy="4209331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ru-RU" b="1" dirty="0">
              <a:solidFill>
                <a:srgbClr val="0D0D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  <a:noFill/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ФГОС НОО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63229" y="1340768"/>
            <a:ext cx="7525196" cy="5400602"/>
            <a:chOff x="863228" y="1052736"/>
            <a:chExt cx="7884021" cy="568863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863228" y="2703958"/>
              <a:ext cx="4032250" cy="2232025"/>
            </a:xfrm>
            <a:prstGeom prst="ellipse">
              <a:avLst/>
            </a:prstGeom>
            <a:solidFill>
              <a:srgbClr val="0796A5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>
              <a:outerShdw dist="107763" dir="13500000" algn="ctr" rotWithShape="0">
                <a:srgbClr val="FF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 rot="5400000">
              <a:off x="3204443" y="1628205"/>
              <a:ext cx="3671888" cy="2520950"/>
            </a:xfrm>
            <a:prstGeom prst="ellipse">
              <a:avLst/>
            </a:prstGeom>
            <a:solidFill>
              <a:srgbClr val="FEB80A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788024" y="2924944"/>
              <a:ext cx="3959225" cy="2232025"/>
            </a:xfrm>
            <a:prstGeom prst="ellipse">
              <a:avLst/>
            </a:prstGeom>
            <a:solidFill>
              <a:srgbClr val="F5F965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>
              <a:outerShdw dist="107763" dir="18900000" algn="ctr" rotWithShape="0">
                <a:srgbClr val="FF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79838" y="2420938"/>
              <a:ext cx="936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995936" y="1556792"/>
              <a:ext cx="2016224" cy="87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Информационно-образовательная среда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547664" y="3212977"/>
              <a:ext cx="2016224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Кадровое  обеспечение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940152" y="3356992"/>
              <a:ext cx="19431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Материально-технические условия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 rot="5400000">
              <a:off x="3477864" y="4207298"/>
              <a:ext cx="2836119" cy="22320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>
              <a:outerShdw dist="107763" dir="2700000" algn="ctr" rotWithShape="0">
                <a:srgbClr val="FF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923928" y="5229200"/>
              <a:ext cx="19431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Финансовые условия</a:t>
              </a:r>
            </a:p>
          </p:txBody>
        </p:sp>
      </p:grpSp>
      <p:pic>
        <p:nvPicPr>
          <p:cNvPr id="14" name="Picture 12" descr="J0343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605" y="3098513"/>
            <a:ext cx="1944687" cy="18002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135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4176464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Современная ситуация требует от человека гибкого мышления, способности к быстрой переориентации, к отказу от догм и привычных представлений, восприятия нового, нетрадиционного, принятия творческих, нестандартных решений. </a:t>
            </a:r>
          </a:p>
          <a:p>
            <a:pPr marL="0" indent="360363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Достигать этого без освоения развивающей технологии – значит совершенствовать керосиновую лампу, отчего она никогда электрической не станет.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876094"/>
          </a:xfrm>
          <a:noFill/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ФГОС НОО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3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50851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должно быть укомплектовано квалифицированными кадрами.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Уровень квалификации работников должен соответствовать квалификационным характеристикам по соответствующей должности и квалификационной категории.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Непрерывность профессионально-личностного развития педагогических работников должна обеспечиваться освоением дополнительных профессиональных образовательных программ в объеме не менее 72 часов, не реже чем каждые пять лет.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Должны быть созданы условия для комплексного взаимодействия образовательных учреждений (восполнения недостающих кадровых ресурсов, методической поддержки, оперативных консультаций, проведения комплексных мониторинговых исследований).</a:t>
            </a:r>
          </a:p>
          <a:p>
            <a:pPr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61780"/>
          </a:xfrm>
          <a:noFill/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кадровых условий</a:t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/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</a:b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24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кадровом составе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7876888"/>
              </p:ext>
            </p:extLst>
          </p:nvPr>
        </p:nvGraphicFramePr>
        <p:xfrm>
          <a:off x="395539" y="2204864"/>
          <a:ext cx="8352925" cy="3888432"/>
        </p:xfrm>
        <a:graphic>
          <a:graphicData uri="http://schemas.openxmlformats.org/drawingml/2006/table">
            <a:tbl>
              <a:tblPr/>
              <a:tblGrid>
                <a:gridCol w="354280"/>
                <a:gridCol w="547830"/>
                <a:gridCol w="547830"/>
                <a:gridCol w="494273"/>
                <a:gridCol w="720080"/>
                <a:gridCol w="366865"/>
                <a:gridCol w="626091"/>
                <a:gridCol w="563817"/>
                <a:gridCol w="451054"/>
                <a:gridCol w="563817"/>
                <a:gridCol w="563817"/>
                <a:gridCol w="732964"/>
                <a:gridCol w="507437"/>
                <a:gridCol w="451054"/>
                <a:gridCol w="430858"/>
                <a:gridCol w="430858"/>
              </a:tblGrid>
              <a:tr h="34613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Администрация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Учителя начальных классов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Учителя – предметники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ГПД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Прочий педагогический персонал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Совместители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30 лет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40 лет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50 лет и выше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 – специальное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Незаконченное высшее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категории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3032"/>
          </a:xfrm>
          <a:noFill/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Образование педагогических работников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8127309"/>
              </p:ext>
            </p:extLst>
          </p:nvPr>
        </p:nvGraphicFramePr>
        <p:xfrm>
          <a:off x="107504" y="1268760"/>
          <a:ext cx="8712969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821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5400600" cy="648072"/>
          </a:xfrm>
          <a:noFill/>
        </p:spPr>
        <p:txBody>
          <a:bodyPr>
            <a:normAutofit/>
          </a:bodyPr>
          <a:lstStyle/>
          <a:p>
            <a:pPr marL="182880" algn="l"/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08912" cy="43204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«Планирование 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образовательном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учреждении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ступени в условиях введения 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ФГОС НОО»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6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39586"/>
          </a:xfrm>
          <a:noFill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64"/>
          <p:cNvGraphicFramePr/>
          <p:nvPr>
            <p:extLst>
              <p:ext uri="{D42A27DB-BD31-4B8C-83A1-F6EECF244321}">
                <p14:modId xmlns:p14="http://schemas.microsoft.com/office/powerpoint/2010/main" xmlns="" val="432711291"/>
              </p:ext>
            </p:extLst>
          </p:nvPr>
        </p:nvGraphicFramePr>
        <p:xfrm>
          <a:off x="467544" y="1628800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882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52728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деятельности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3898466"/>
              </p:ext>
            </p:extLst>
          </p:nvPr>
        </p:nvGraphicFramePr>
        <p:xfrm>
          <a:off x="107504" y="2000240"/>
          <a:ext cx="9036496" cy="442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42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7" cy="5143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Упрощенное понимание сущности и технологии реализации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Сложившаяся устойчивая методика проведения урока, необходимость отказа от поурочных разработок, накопившихся за многие годы.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Принципиальная новизна вопросов инструментально-методического обеспечения достижения и оценки планируемых результатов (личностных,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предметных)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опыта разработки разделов основной образовательной программы (программ отдельных учебных предметов)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трудности педагога </a:t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переходе на ФГОС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93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и руководящих работников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3486689"/>
              </p:ext>
            </p:extLst>
          </p:nvPr>
        </p:nvGraphicFramePr>
        <p:xfrm>
          <a:off x="251520" y="1340768"/>
          <a:ext cx="8640960" cy="545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680520"/>
                <a:gridCol w="2592288"/>
                <a:gridCol w="936104"/>
              </a:tblGrid>
              <a:tr h="54595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1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курсов</a:t>
                      </a:r>
                      <a:endParaRPr lang="ru-RU" sz="11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слушателей</a:t>
                      </a:r>
                      <a:endParaRPr lang="ru-RU" sz="11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54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современной школой»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ТГИРРО, г Тюмень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3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«Управление процессом введения ФГОС  в школах ХМАО-Югры».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3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«ФГОС и его реализация средствами современных систем учебников и учебно-методических комплексов».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3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«Информационно-образовательная среда как основа эффективной реализации ФГОС начального общего образования».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Дистанционное обучение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5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«Введение ФГОС начального общего образования»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ИРО, г. Ханты-Мансийск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«Методические и содержательные особенности преподавания комплексного учебного курса «ОРКСЭ»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3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базовых способностей учащихся в начальной школе в условиях ФГОС».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«Особенности реализации программ духовно-нравственного развития и воспитания личности младшего школьника».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4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«Основы православной культуры»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Православная духовная семинария,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г.Тобольск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«Основы управления ОУ в условиях внедрения ФГОС»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АУДПО ХМАО-ЮГРЫ «ИРО», г. Ханты-Мансийск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ФГОС НОО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1641936"/>
              </p:ext>
            </p:extLst>
          </p:nvPr>
        </p:nvGraphicFramePr>
        <p:xfrm>
          <a:off x="251520" y="1052737"/>
          <a:ext cx="8784976" cy="514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15"/>
                <a:gridCol w="5336668"/>
                <a:gridCol w="2955693"/>
              </a:tblGrid>
              <a:tr h="57284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управленческих мероприятий</a:t>
                      </a:r>
                      <a:endParaRPr lang="ru-RU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7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«Обновление содержания и технологий обучения и воспитания в начальной школе посредством введения ФГОС»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Педсовет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8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«Формирование УУД в урочной и внеурочной деятельности»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МО 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71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«Использование активных и интерактивных методов обучения в начальной школе»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МО 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6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«Оценивание достижений учащихся в рамках ФГОС»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Педсовет</a:t>
                      </a:r>
                    </a:p>
                    <a:p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71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«Компетентностный подход и проблемы его реализации в образовательном учреждении»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Семинар-практикум 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0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мотивов достижения успеха. Приёмы стимулирования школьников»</a:t>
                      </a:r>
                    </a:p>
                    <a:p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недели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1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творческого потенциала личности в условиях образовательной среды»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недели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«Системно-</a:t>
                      </a:r>
                      <a:r>
                        <a:rPr lang="ru-RU" sz="1100" b="1" i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подход как основная технология ФГОС»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ТМО 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6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«Роль родителей в оценке образовательного процесса школы»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Педсовет</a:t>
                      </a:r>
                    </a:p>
                  </a:txBody>
                  <a:tcPr/>
                </a:tc>
              </a:tr>
              <a:tr h="45291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«Современные образовательные технологии в учебно-воспитательном процессе в условиях ФГОС»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ТМО </a:t>
                      </a:r>
                      <a:endParaRPr lang="ru-RU" sz="11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092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ФГОС НОО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917504"/>
              </p:ext>
            </p:extLst>
          </p:nvPr>
        </p:nvGraphicFramePr>
        <p:xfrm>
          <a:off x="251520" y="1268760"/>
          <a:ext cx="8784976" cy="539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15"/>
                <a:gridCol w="5336668"/>
                <a:gridCol w="2955693"/>
              </a:tblGrid>
              <a:tr h="610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управленческих мероприятий</a:t>
                      </a:r>
                      <a:endParaRPr lang="ru-RU" sz="14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endParaRPr lang="ru-RU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7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«Внедрение ФГОС в образовательный </a:t>
                      </a:r>
                      <a:r>
                        <a:rPr lang="ru-RU" sz="12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 школы</a:t>
                      </a: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5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«Реализация ФГОС в системах</a:t>
                      </a:r>
                      <a:r>
                        <a:rPr lang="ru-RU" sz="12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УМК «Перспективная начальная школа» и «Школа 2100»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Семинар-практикум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7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«Организация внеурочной деятельности»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95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«Исследование эффективности воспитательных технологий»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</a:t>
                      </a:r>
                    </a:p>
                    <a:p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7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«Система оценки УУД в рамках ФГОС»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Семинар-практикум 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«Федеральный государственный образовательный стандарт общего образования  и новые санитарно-эпидемиологические правила и нормативы». 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7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«Организация работы с одаренными детьми»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1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«Адаптация первоклассников к обучению в школе»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Семинар-практикум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9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«Работа с электронными журналами»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Семинар-практикум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584D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595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3" y="2000240"/>
            <a:ext cx="2714645" cy="14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8695" y="127368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Автоматизированное рабочее место учителя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73686"/>
            <a:ext cx="2124075" cy="23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572008"/>
            <a:ext cx="1611674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000504"/>
            <a:ext cx="1933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616" y="4581127"/>
            <a:ext cx="2321832" cy="95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146" y="5563427"/>
            <a:ext cx="1231544" cy="110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25761"/>
            <a:ext cx="1214446" cy="18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4" y="1778161"/>
            <a:ext cx="1214446" cy="18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643702" y="3643314"/>
            <a:ext cx="250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Интерактивная доска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5715016"/>
            <a:ext cx="164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Проектор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3739036"/>
            <a:ext cx="138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Ноутбук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9223" y="5715017"/>
            <a:ext cx="282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интерактивного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тестирования с программным обеспечением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1" y="5214949"/>
            <a:ext cx="35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Многофункциональное устройство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799" y="3519864"/>
            <a:ext cx="138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Вебкамера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157908"/>
              </p:ext>
            </p:extLst>
          </p:nvPr>
        </p:nvGraphicFramePr>
        <p:xfrm>
          <a:off x="357158" y="642919"/>
          <a:ext cx="8535321" cy="6057105"/>
        </p:xfrm>
        <a:graphic>
          <a:graphicData uri="http://schemas.openxmlformats.org/drawingml/2006/table">
            <a:tbl>
              <a:tblPr firstRow="1" firstCol="1" bandRow="1"/>
              <a:tblGrid>
                <a:gridCol w="657721"/>
                <a:gridCol w="5317004"/>
                <a:gridCol w="2560596"/>
              </a:tblGrid>
              <a:tr h="647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Имеется в наличии</a:t>
                      </a:r>
                      <a:endParaRPr lang="ru-RU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Интерактивные доски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Интерактивные комплекты для начальной ступени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Телевизоры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Видеомагнитофоны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Аудиоцентры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/магнитофоны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Мультимедийные проекторы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Экспозиционные экраны 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Компьютеры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Сканеры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Принтеры лазерные ч/б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Принтеры цветные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Копировальные аппараты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Фотокамеры цифровые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Видеокамеры цифровые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Радиоузел 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Лингафонный кабинет</a:t>
                      </a:r>
                      <a:endParaRPr lang="ru-RU" sz="1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Серверы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60649"/>
            <a:ext cx="8248430" cy="382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Технологические средства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8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545.JPG"/>
          <p:cNvPicPr>
            <a:picLocks noChangeAspect="1"/>
          </p:cNvPicPr>
          <p:nvPr/>
        </p:nvPicPr>
        <p:blipFill>
          <a:blip r:embed="rId2" cstate="print"/>
          <a:srcRect t="15625" b="25000"/>
          <a:stretch>
            <a:fillRect/>
          </a:stretch>
        </p:blipFill>
        <p:spPr>
          <a:xfrm>
            <a:off x="0" y="2786034"/>
            <a:ext cx="9144000" cy="4071966"/>
          </a:xfrm>
          <a:prstGeom prst="rect">
            <a:avLst/>
          </a:prstGeom>
        </p:spPr>
      </p:pic>
      <p:pic>
        <p:nvPicPr>
          <p:cNvPr id="5" name="Рисунок 4" descr="IMG_2550.JPG"/>
          <p:cNvPicPr>
            <a:picLocks noChangeAspect="1"/>
          </p:cNvPicPr>
          <p:nvPr/>
        </p:nvPicPr>
        <p:blipFill>
          <a:blip r:embed="rId3" cstate="print"/>
          <a:srcRect t="2568" b="5000"/>
          <a:stretch>
            <a:fillRect/>
          </a:stretch>
        </p:blipFill>
        <p:spPr>
          <a:xfrm>
            <a:off x="3643306" y="214290"/>
            <a:ext cx="2086741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246.JPG"/>
          <p:cNvPicPr>
            <a:picLocks noChangeAspect="1"/>
          </p:cNvPicPr>
          <p:nvPr/>
        </p:nvPicPr>
        <p:blipFill>
          <a:blip r:embed="rId4" cstate="print"/>
          <a:srcRect r="20754" b="10811"/>
          <a:stretch>
            <a:fillRect/>
          </a:stretch>
        </p:blipFill>
        <p:spPr>
          <a:xfrm>
            <a:off x="6143636" y="214290"/>
            <a:ext cx="279284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548.JPG"/>
          <p:cNvPicPr>
            <a:picLocks noChangeAspect="1"/>
          </p:cNvPicPr>
          <p:nvPr/>
        </p:nvPicPr>
        <p:blipFill>
          <a:blip r:embed="rId5" cstate="print"/>
          <a:srcRect l="4464" t="4166" r="3125"/>
          <a:stretch>
            <a:fillRect/>
          </a:stretch>
        </p:blipFill>
        <p:spPr>
          <a:xfrm>
            <a:off x="214282" y="214290"/>
            <a:ext cx="303101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06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285.JPG"/>
          <p:cNvPicPr>
            <a:picLocks noChangeAspect="1"/>
          </p:cNvPicPr>
          <p:nvPr/>
        </p:nvPicPr>
        <p:blipFill>
          <a:blip r:embed="rId2" cstate="print"/>
          <a:srcRect l="4687" t="37500" b="4167"/>
          <a:stretch>
            <a:fillRect/>
          </a:stretch>
        </p:blipFill>
        <p:spPr>
          <a:xfrm>
            <a:off x="3886" y="-8041"/>
            <a:ext cx="9144000" cy="4197261"/>
          </a:xfrm>
          <a:prstGeom prst="rect">
            <a:avLst/>
          </a:prstGeom>
        </p:spPr>
      </p:pic>
      <p:pic>
        <p:nvPicPr>
          <p:cNvPr id="5" name="Рисунок 4" descr="IMG_2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935">
            <a:off x="735372" y="4300693"/>
            <a:ext cx="3357554" cy="251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211.JPG"/>
          <p:cNvPicPr>
            <a:picLocks noChangeAspect="1"/>
          </p:cNvPicPr>
          <p:nvPr/>
        </p:nvPicPr>
        <p:blipFill>
          <a:blip r:embed="rId4" cstate="print"/>
          <a:srcRect l="3774" t="12578"/>
          <a:stretch>
            <a:fillRect/>
          </a:stretch>
        </p:blipFill>
        <p:spPr>
          <a:xfrm>
            <a:off x="4857752" y="4000504"/>
            <a:ext cx="3857620" cy="262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89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5292080" cy="1740161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«Выживает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самый сильный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самый умный,</a:t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тот, кто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всех откликается</a:t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происходящие изменения»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b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Ч. Дарвин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4896" cy="36499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3911" y="2060848"/>
            <a:ext cx="8077179" cy="45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797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71612"/>
            <a:ext cx="8572559" cy="485778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 родительской общественности  о введении ФГОС через публичные доклады руководителей.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родительских собраний: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«Особенности обучения по ФГОС НОО». 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«Система оценки планируемых результатов школьников».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открытых уроков для родителей будущих первоклассников.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Размещение информации о порядке и ходе внедрения ФГОС  на сайте школы.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общественного мнения по вопросам введения новых стандартов образования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информационного обеспечения введения ФГОС</a:t>
            </a: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3" y="2000240"/>
            <a:ext cx="8032407" cy="4125923"/>
          </a:xfrm>
        </p:spPr>
        <p:txBody>
          <a:bodyPr/>
          <a:lstStyle/>
          <a:p>
            <a:pPr marL="88900" lvl="0" indent="544513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платы,  в т.ч. стимулирующих  надбавок и доплат, порядок и размеры премирования в соответствии с НСОТ.</a:t>
            </a:r>
          </a:p>
          <a:p>
            <a:pPr lvl="0"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lvl="0" indent="360363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Заключены  дополнительные соглашения к трудовому договору с педагогическими работниками.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Финансово-экономическое обеспечение введения ФГОС НОО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00240"/>
            <a:ext cx="7408333" cy="4125923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Нормативно-правовое обеспечение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Финансово-экономическое обеспечение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Организационное обеспечение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Кадровое обеспечение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Информационное обеспечение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Материально-техническое обеспечение </a:t>
            </a:r>
            <a:endParaRPr lang="ru-RU" sz="3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пакета нормативных документов 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образовательном учреждении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внедрению ФГОС 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2852937"/>
            <a:ext cx="7272808" cy="2448272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9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новые стандарты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мы имеем?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2585" y="2132856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пыт работы по развивающим программам Д.Б.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-В.В. Давыдова и «Школа 2100».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Пять лет работы коллектива в режиме экспериментальной площадки по теме «Современная сельская школа и здоровье учащихся».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Внедрение метода проектов и исследовательской деятельности в учебно-воспитательный процесс.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Владение педагогами современными технологиями обучения, в том числе информационно-коммуникационными.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Хорошую материально – техническую базу.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1357298"/>
            <a:ext cx="8572560" cy="4768865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образовательных целях.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учебном плане.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содержании учебных программ и программ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образовательных технологиях.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условиях реализации образовательных программ.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 способах и организационных механизмах контроля образовательного процесса и оценки его результатов.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изменения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429683" cy="48577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Положение о рабочей группе по обеспечению введения федерального государственного образовательного стандарта начального общего 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Положение о Совете   по обеспечению введения федерального государственного образовательного стандарта начального общего 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План-график  мероприятий по обеспечению введения федерального государственного образовательного стандарта начального общего образования (ФГОС).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Внесены дополнения в Устав образовательного учреждения.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Приведены в соответствие должностные инструкции работников.</a:t>
            </a:r>
            <a:endParaRPr lang="ru-RU" sz="19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Приказы по введению ФГОС: «О создании совета по обеспечению введения федерального государственного образовательного стандарта начального общего образования», «Об утверждении графика мероприятий», «О создании и полномочиях рабочей группы по ведению ФГОС»,</a:t>
            </a:r>
            <a:r>
              <a:rPr lang="ru-RU" sz="20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 разработке основной образовательной программы начального общего образования»</a:t>
            </a:r>
            <a:r>
              <a:rPr lang="ru-RU" sz="2000" dirty="0" smtClean="0"/>
              <a:t>. </a:t>
            </a:r>
            <a:endParaRPr lang="ru-RU" sz="19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новые стандарты.</a:t>
            </a:r>
            <a:b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чего начать?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85926"/>
            <a:ext cx="7408333" cy="434023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Целевой раздел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Пояснительная записка.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Планируемые результаты освоения обучающимися ООП НОО.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оценки освоения обучающимися результатов освоения ООП НОО.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ООП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916832"/>
            <a:ext cx="7452816" cy="4824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Содержательный раздел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 УУД обучающихся на ступени начального общего 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отдельных учебных предметов, курсов и курсов внеурочной деятельности.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духовно – нравственного развития, воспитания обучающихся на ступени начального общего образования.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формирования экологической культуры, здорового и безопасного образа жизни.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коррекционной работы.</a:t>
            </a:r>
          </a:p>
          <a:p>
            <a:pPr algn="just"/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ООП 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7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Организационный раздел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Учебный план начального общего образования как один из основных механизмов реализации основной образовательной программы.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План внеурочной деятельности.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Система условий реализации основной образовательной программы в соответствии с требованиями Стандарта.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ООП </a:t>
            </a:r>
          </a:p>
        </p:txBody>
      </p:sp>
    </p:spTree>
    <p:extLst>
      <p:ext uri="{BB962C8B-B14F-4D97-AF65-F5344CB8AC3E}">
        <p14:creationId xmlns:p14="http://schemas.microsoft.com/office/powerpoint/2010/main" xmlns="" val="24170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764</TotalTime>
  <Words>1465</Words>
  <Application>Microsoft Office PowerPoint</Application>
  <PresentationFormat>Экран (4:3)</PresentationFormat>
  <Paragraphs>458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Волна</vt:lpstr>
      <vt:lpstr>Тема Office</vt:lpstr>
      <vt:lpstr>Муниципальное бюджетное общеобразовательное учреждение  Ханты-Мансийского района  «Начальная общеобразовательная школа п. Горноправдинск»  </vt:lpstr>
      <vt:lpstr>ТЕМА:</vt:lpstr>
      <vt:lpstr>«Выживает не самый сильный   и не самый умный, а тот, кто  лучше всех откликается  на происходящие изменения»                                                                                                                                     Ч. Дарвин</vt:lpstr>
      <vt:lpstr>Переход на новые стандарты  Что мы имеем?</vt:lpstr>
      <vt:lpstr>Необходимые изменения</vt:lpstr>
      <vt:lpstr>Переход на новые стандарты.  С чего начать?</vt:lpstr>
      <vt:lpstr>ТРЕБОВАНИЯ К СТРУКТУРЕ ООП </vt:lpstr>
      <vt:lpstr>ТРЕБОВАНИЯ К СТРУКТУРЕ ООП </vt:lpstr>
      <vt:lpstr>ТРЕБОВАНИЯ К СТРУКТУРЕ ООП </vt:lpstr>
      <vt:lpstr>Нормативные документы МО РФ по разработке ООП НОО</vt:lpstr>
      <vt:lpstr>Нормативные документы  ОУ  по разработке ООП НОО</vt:lpstr>
      <vt:lpstr> Внеурочная деятельность  </vt:lpstr>
      <vt:lpstr>Внеурочная деятельность</vt:lpstr>
      <vt:lpstr>  </vt:lpstr>
      <vt:lpstr>    Требования к условиям реализации ФГОС НОО  </vt:lpstr>
      <vt:lpstr>    Кадровое обеспечение ФГОС НОО  </vt:lpstr>
      <vt:lpstr>    Создание кадровых условий   </vt:lpstr>
      <vt:lpstr>Информация о кадровом составе</vt:lpstr>
      <vt:lpstr>Образование педагогических работников</vt:lpstr>
      <vt:lpstr>Квалификационная категория</vt:lpstr>
      <vt:lpstr>Стаж педагогической деятельности</vt:lpstr>
      <vt:lpstr> Основные трудности педагога  при переходе на ФГОС </vt:lpstr>
      <vt:lpstr>Повышение квалификации педагогических и руководящих работников</vt:lpstr>
      <vt:lpstr>Методическое обеспечение ФГОС НОО</vt:lpstr>
      <vt:lpstr>Методическое обеспечение ФГОС НОО</vt:lpstr>
      <vt:lpstr>Информационно-образовательная среда</vt:lpstr>
      <vt:lpstr>Слайд 27</vt:lpstr>
      <vt:lpstr>Слайд 28</vt:lpstr>
      <vt:lpstr>Слайд 29</vt:lpstr>
      <vt:lpstr> Создание информационного обеспечения введения ФГОС  </vt:lpstr>
      <vt:lpstr> Финансово-экономическое обеспечение введения ФГОС НОО </vt:lpstr>
      <vt:lpstr> Содержание пакета нормативных документов  в образовательном учреждении  по внедрению ФГОС  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СТРУКТУРЕ ООП </dc:title>
  <dc:creator>Татьяна Николаевна</dc:creator>
  <cp:lastModifiedBy>User</cp:lastModifiedBy>
  <cp:revision>74</cp:revision>
  <dcterms:created xsi:type="dcterms:W3CDTF">2013-01-24T10:33:49Z</dcterms:created>
  <dcterms:modified xsi:type="dcterms:W3CDTF">2013-02-25T13:46:26Z</dcterms:modified>
</cp:coreProperties>
</file>